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153"/>
    <a:srgbClr val="003300"/>
    <a:srgbClr val="5F050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60703-F8DD-4549-B9D6-E44F9F630E9E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C1060-5B7C-4CEE-8E13-DEAB6352DE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41ADBA-60D6-421F-A7CD-7186CACC095C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8553C-AA03-496F-A369-CD5CB52B9A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391053-A72C-4321-92AB-16930786E55D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9AC95-9CCF-4D7E-BA54-7C067DC87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7B408-2F45-4FF6-B8EF-3B3CA7076F0A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7EA85-F758-43CD-8753-747A1B76C3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E8F28-1765-41FD-89C0-CF988AC9C79A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0B27E-9249-4131-A136-C684AE4233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C7D2B8-C7E1-46E8-ACA4-00B0974355B5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7C59-0B3F-4149-9DEE-AC58917BE3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6A0A4-E104-4304-BB23-C40E708F01AF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F96FF-FBAC-430D-94CA-8A783C6E70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7413E4-B35C-41E6-9F9E-2CA9E6318521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68797-335E-4E72-BC1F-9E99CD6EC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4F418-C9F4-4905-8C37-CA20398DAF76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8D413-FC15-432C-8F6A-9C9795704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A57FC-881E-46BB-9524-688E0444EF26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9B4B5-605E-4EEF-88A9-1569EDF28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3E94C-C46B-47B1-A9F3-DACC4B0ACD55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3587C-D62C-45D9-8E03-C63CA2DF9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9A297A-09C2-4C3F-8563-C44961CD980C}" type="datetimeFigureOut">
              <a:rPr lang="en-US" smtClean="0"/>
              <a:pPr>
                <a:defRPr/>
              </a:pPr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44A431-6286-4050-8061-87A555E061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438400" y="1246187"/>
            <a:ext cx="61722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Algerian" pitchFamily="82" charset="0"/>
              </a:rPr>
              <a:t>A  CLINICAL  REPERTORY   TO  THE  DICTIONARY  OF  MATERIA  MEDICA</a:t>
            </a:r>
          </a:p>
        </p:txBody>
      </p:sp>
      <p:pic>
        <p:nvPicPr>
          <p:cNvPr id="2051" name="Picture 3" descr="978813191033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2395538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19517" y="5156021"/>
            <a:ext cx="4891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S.P. SUJA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M.D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Asst. Professor, Department of Repertory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Harrington" pitchFamily="82" charset="0"/>
              </a:rPr>
              <a:t>CONSTRUCTION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 rtlCol="0"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Alphabetical  order</a:t>
            </a:r>
            <a:endParaRPr lang="en-US" b="1" dirty="0" smtClean="0">
              <a:solidFill>
                <a:srgbClr val="002060"/>
              </a:solidFill>
              <a:latin typeface="Harrington" pitchFamily="82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Rubrics  are  given  in  bold  followed  by a dot (.)  &amp; hyphen (-). The  sub-rubrics  mentioned   after  an  indentation  in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CAPITAL  ROMAN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Cross reference  are mentioned  after  the  word  “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see also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 bold  after the end  of  the  rubric  or 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subrubric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Rubrics  are  given  in  location wise &amp; the complaints  of it  are  mentioned   as 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subrubrics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:- Breast abscess of , cancer of , inflammation of, painful,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it .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Diaphragm –affections of, 	rheumatism  of spasms of etc.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  <a:latin typeface="Copperplate Gothic Bold" pitchFamily="34" charset="0"/>
              </a:rPr>
              <a:t>MERITS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Plenty  of  diagnostic  rubrics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For  the study  of  Materia Medica.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Used  as  a  bed side  prescriber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solidFill>
                  <a:srgbClr val="300153"/>
                </a:solidFill>
                <a:latin typeface="Franklin Gothic Medium" pitchFamily="34" charset="0"/>
              </a:rPr>
              <a:t>REPERTORY OF CAUSATION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5F050B"/>
                </a:solidFill>
                <a:latin typeface="Franklin Gothic Medium" pitchFamily="34" charset="0"/>
              </a:rPr>
              <a:t>This  section consist  of  different  causations.</a:t>
            </a:r>
          </a:p>
          <a:p>
            <a:r>
              <a:rPr lang="en-US" sz="3600" b="1" smtClean="0">
                <a:solidFill>
                  <a:srgbClr val="5F050B"/>
                </a:solidFill>
                <a:latin typeface="Franklin Gothic Medium" pitchFamily="34" charset="0"/>
              </a:rPr>
              <a:t>Based  mainly  on  indexing  &amp; is done  from  various  remedies    under  causation  subsection  from  the  dictionary  of  practical  Materia Medica.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300153"/>
                </a:solidFill>
                <a:latin typeface="Copperplate Gothic Bold" pitchFamily="34" charset="0"/>
              </a:rPr>
              <a:t>CONSTRUCTION  OF THE REPERTORY</a:t>
            </a:r>
            <a:endParaRPr lang="en-US" b="1" dirty="0">
              <a:solidFill>
                <a:srgbClr val="300153"/>
              </a:solidFill>
              <a:latin typeface="Copperplate Gothic Bold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Alphabetical  order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Rubrics  are  given in bold followed  by  a dot  &amp; a hyphen.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Subrubrics  are mentioned  after  the word.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(See also in bold after  the end of the rubric)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The  remedies  which  are not  found  in the Dictionary  of practical  Materia Medica are given  in  bracket.</a:t>
            </a:r>
          </a:p>
          <a:p>
            <a:endParaRPr lang="en-US" b="1" smtClean="0">
              <a:solidFill>
                <a:srgbClr val="C00000"/>
              </a:solidFill>
              <a:latin typeface="Harrington" pitchFamily="8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In some rubrics the  (=) sign  is used  with  some  condition &amp; a remedy  in  brackets This  indicates  the  cause for  that  condition  mentioned in brackets. The  remedies  are  given  either  inside  the bracket  or  outside.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Eg :- sleep loss  of.-  ( =  agalactia , causticum)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		This  means  that  loss  of  sleep  causes  agalactia.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3300"/>
                </a:solidFill>
                <a:latin typeface="Copperplate Gothic Bold" pitchFamily="34" charset="0"/>
              </a:rPr>
              <a:t>MERITS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Useful  section  as  the  homoeopathic  point   of  view, the  most  imp  point  for  the  prescription.</a:t>
            </a:r>
          </a:p>
          <a:p>
            <a:endParaRPr lang="en-US" sz="3600" b="1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This  section  can  be  considered  as  aggravation.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latin typeface="Copperplate Gothic Bold" pitchFamily="34" charset="0"/>
              </a:rPr>
              <a:t/>
            </a:r>
            <a:br>
              <a:rPr lang="en-US" sz="3600" b="1" smtClean="0">
                <a:latin typeface="Copperplate Gothic Bold" pitchFamily="34" charset="0"/>
              </a:rPr>
            </a:br>
            <a:r>
              <a:rPr lang="en-US" sz="3600" b="1" smtClean="0">
                <a:latin typeface="Copperplate Gothic Bold" pitchFamily="34" charset="0"/>
              </a:rPr>
              <a:t/>
            </a:r>
            <a:br>
              <a:rPr lang="en-US" sz="3600" b="1" smtClean="0">
                <a:latin typeface="Copperplate Gothic Bold" pitchFamily="34" charset="0"/>
              </a:rPr>
            </a:br>
            <a:r>
              <a:rPr lang="en-US" sz="3600" b="1" smtClean="0">
                <a:latin typeface="Copperplate Gothic Bold" pitchFamily="34" charset="0"/>
              </a:rPr>
              <a:t/>
            </a:r>
            <a:br>
              <a:rPr lang="en-US" sz="3600" b="1" smtClean="0">
                <a:latin typeface="Copperplate Gothic Bold" pitchFamily="34" charset="0"/>
              </a:rPr>
            </a:br>
            <a:r>
              <a:rPr lang="en-US" sz="3600" b="1" smtClean="0">
                <a:latin typeface="Copperplate Gothic Bold" pitchFamily="34" charset="0"/>
              </a:rPr>
              <a:t>REPERTORY  OF TEMPERAMENTS , DISPOSITION, CONSTITUTION  &amp;  STATES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Alphabetical</a:t>
            </a:r>
          </a:p>
          <a:p>
            <a:pPr>
              <a:buFont typeface="Wingdings" pitchFamily="2" charset="2"/>
              <a:buNone/>
            </a:pPr>
            <a:endParaRPr lang="en-US" b="1" smtClean="0">
              <a:solidFill>
                <a:srgbClr val="C00000"/>
              </a:solidFill>
              <a:latin typeface="Copperplate Gothic Bold" pitchFamily="34" charset="0"/>
            </a:endParaRP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Copperplate Gothic Bold" pitchFamily="34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Copperplate Gothic Bold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Copperplate Gothic Bold" pitchFamily="34" charset="0"/>
              </a:rPr>
              <a:t>CONSTRUCTION  OF  REPERTORY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b="1" dirty="0" smtClean="0">
              <a:solidFill>
                <a:srgbClr val="30015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DEPENDING  UPON  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Adults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Aged  person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Babies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Bachelor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Boys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Elderly  persons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Girls or  women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Infants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Males ,Men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Widow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Young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Monotype Corsiva" pitchFamily="66" charset="0"/>
              </a:rPr>
              <a:t>DEPENDING  ON  CONDITION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Gouty</a:t>
            </a:r>
          </a:p>
          <a:p>
            <a:endParaRPr lang="en-US" sz="4000" b="1" smtClean="0">
              <a:solidFill>
                <a:srgbClr val="5F050B"/>
              </a:solidFill>
              <a:latin typeface="Monotype Corsiva" pitchFamily="66" charset="0"/>
            </a:endParaRP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Haemorrhoidal</a:t>
            </a:r>
          </a:p>
          <a:p>
            <a:endParaRPr lang="en-US" sz="4000" b="1" smtClean="0">
              <a:solidFill>
                <a:srgbClr val="5F050B"/>
              </a:solidFill>
              <a:latin typeface="Monotype Corsiva" pitchFamily="66" charset="0"/>
            </a:endParaRP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Asthmatics ,old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       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mtClean="0"/>
              <a:t>   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100">
                <a:ea typeface="Calibri" pitchFamily="34" charset="0"/>
                <a:cs typeface="Times New Roman" pitchFamily="18" charset="0"/>
              </a:rPr>
              <a:t>  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7" name="Picture 7" descr="Image result for j h clar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65150"/>
            <a:ext cx="3810000" cy="525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419600" y="1905000"/>
            <a:ext cx="4495800" cy="2133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AUTHOR –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JOHN HENRY CLARKE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3300"/>
                </a:solidFill>
                <a:latin typeface="Monotype Corsiva" pitchFamily="66" charset="0"/>
              </a:rPr>
              <a:t>DEPENDING ON CONSTITUTION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Carbo –nitrogenoid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Bilious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Hydrogenoid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Nervous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Scrofulous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Venous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00"/>
                </a:solidFill>
                <a:latin typeface="Harrington" pitchFamily="82" charset="0"/>
              </a:rPr>
              <a:t/>
            </a:r>
            <a:br>
              <a:rPr lang="en-US" b="1" dirty="0" smtClean="0">
                <a:solidFill>
                  <a:srgbClr val="003300"/>
                </a:solidFill>
                <a:latin typeface="Harrington" pitchFamily="82" charset="0"/>
              </a:rPr>
            </a:br>
            <a:r>
              <a:rPr lang="en-US" b="1" dirty="0" smtClean="0">
                <a:solidFill>
                  <a:srgbClr val="003300"/>
                </a:solidFill>
                <a:latin typeface="Franklin Gothic Medium" pitchFamily="34" charset="0"/>
              </a:rPr>
              <a:t>DEPENDING  ON  DIATHESIS</a:t>
            </a:r>
            <a:br>
              <a:rPr lang="en-US" b="1" dirty="0" smtClean="0">
                <a:solidFill>
                  <a:srgbClr val="003300"/>
                </a:solidFill>
                <a:latin typeface="Franklin Gothic Medium" pitchFamily="34" charset="0"/>
              </a:rPr>
            </a:br>
            <a:endParaRPr lang="en-US" b="1" dirty="0">
              <a:solidFill>
                <a:srgbClr val="003300"/>
              </a:solidFill>
              <a:latin typeface="Franklin Gothic Medium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ARTHRITIC</a:t>
            </a:r>
          </a:p>
          <a:p>
            <a:endParaRPr lang="en-US" sz="4000" b="1" smtClean="0">
              <a:solidFill>
                <a:srgbClr val="5F050B"/>
              </a:solidFill>
              <a:latin typeface="Monotype Corsiva" pitchFamily="66" charset="0"/>
            </a:endParaRP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GOUTY</a:t>
            </a:r>
          </a:p>
          <a:p>
            <a:endParaRPr lang="en-US" sz="4000" b="1" smtClean="0">
              <a:solidFill>
                <a:srgbClr val="5F050B"/>
              </a:solidFill>
              <a:latin typeface="Monotype Corsiva" pitchFamily="66" charset="0"/>
            </a:endParaRP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PSORIC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b="1" dirty="0" smtClean="0">
                <a:solidFill>
                  <a:srgbClr val="300153"/>
                </a:solidFill>
                <a:latin typeface="Franklin Gothic Medium" pitchFamily="34" charset="0"/>
              </a:rPr>
              <a:t/>
            </a:r>
            <a:br>
              <a:rPr lang="en-US" sz="4900" b="1" dirty="0" smtClean="0">
                <a:solidFill>
                  <a:srgbClr val="300153"/>
                </a:solidFill>
                <a:latin typeface="Franklin Gothic Medium" pitchFamily="34" charset="0"/>
              </a:rPr>
            </a:br>
            <a:r>
              <a:rPr lang="en-US" sz="4900" b="1" dirty="0" smtClean="0">
                <a:solidFill>
                  <a:srgbClr val="003300"/>
                </a:solidFill>
                <a:latin typeface="Franklin Gothic Medium" pitchFamily="34" charset="0"/>
              </a:rPr>
              <a:t>DEPENDING ON DISPOSITION</a:t>
            </a:r>
            <a:r>
              <a:rPr lang="en-US" b="1" dirty="0" smtClean="0">
                <a:solidFill>
                  <a:srgbClr val="300153"/>
                </a:solidFill>
                <a:latin typeface="Harrington" pitchFamily="82" charset="0"/>
              </a:rPr>
              <a:t/>
            </a:r>
            <a:br>
              <a:rPr lang="en-US" b="1" dirty="0" smtClean="0">
                <a:solidFill>
                  <a:srgbClr val="300153"/>
                </a:solidFill>
                <a:latin typeface="Harrington" pitchFamily="82" charset="0"/>
              </a:rPr>
            </a:br>
            <a:endParaRPr lang="en-US" b="1" dirty="0">
              <a:solidFill>
                <a:srgbClr val="300153"/>
              </a:solidFill>
              <a:latin typeface="Harrington" pitchFamily="82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GENTLE</a:t>
            </a: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IRRITABLE</a:t>
            </a: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MALICIOUS</a:t>
            </a: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MILD</a:t>
            </a: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SAD</a:t>
            </a:r>
          </a:p>
          <a:p>
            <a:r>
              <a:rPr lang="en-US" sz="4000" b="1" smtClean="0">
                <a:solidFill>
                  <a:srgbClr val="5F050B"/>
                </a:solidFill>
                <a:latin typeface="Monotype Corsiva" pitchFamily="66" charset="0"/>
              </a:rPr>
              <a:t>YIELDING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3300"/>
                </a:solidFill>
                <a:latin typeface="Franklin Gothic Medium" pitchFamily="34" charset="0"/>
              </a:rPr>
              <a:t>DEPENDING ON TEMPERAMENT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SANGUINE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BILIOUS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LYMPHATIC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HASTY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LEUCO - PHLEGMATIC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MELANCHOLIC</a:t>
            </a:r>
          </a:p>
          <a:p>
            <a:r>
              <a:rPr lang="en-US" b="1" smtClean="0">
                <a:solidFill>
                  <a:srgbClr val="5F050B"/>
                </a:solidFill>
                <a:latin typeface="Monotype Corsiva" pitchFamily="66" charset="0"/>
              </a:rPr>
              <a:t>NERVOUS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300153"/>
                </a:solidFill>
                <a:latin typeface="Franklin Gothic Medium" pitchFamily="34" charset="0"/>
              </a:rPr>
              <a:t>CLINICAL RELATIONSHIPS</a:t>
            </a:r>
            <a:br>
              <a:rPr lang="en-US" b="1" smtClean="0">
                <a:solidFill>
                  <a:srgbClr val="300153"/>
                </a:solidFill>
                <a:latin typeface="Franklin Gothic Medium" pitchFamily="34" charset="0"/>
              </a:rPr>
            </a:br>
            <a:r>
              <a:rPr lang="en-US" b="1" smtClean="0">
                <a:solidFill>
                  <a:srgbClr val="300153"/>
                </a:solidFill>
                <a:latin typeface="Franklin Gothic Medium" pitchFamily="34" charset="0"/>
              </a:rPr>
              <a:t>(TABULAR FORM 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COMPLEMENTARY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REMEDIES FOLLOWS  WELL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REMEDY  IS  FOLLOWED  WELL  BY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COMPATIBLE  REMEDIES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INCOMPATIBLE  REMEDIES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REMEDY  ANTIDOTES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REMEDY  IS  </a:t>
            </a:r>
            <a:r>
              <a:rPr lang="en-US" sz="2800" b="1" dirty="0" err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ANTIDOTED</a:t>
            </a: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  BY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DURATION  OF ACTION OF  REMEDIES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3300"/>
                </a:solidFill>
                <a:latin typeface="Franklin Gothic Medium" pitchFamily="34" charset="0"/>
              </a:rPr>
              <a:t/>
            </a:r>
            <a:br>
              <a:rPr lang="en-US" b="1" smtClean="0">
                <a:solidFill>
                  <a:srgbClr val="003300"/>
                </a:solidFill>
                <a:latin typeface="Franklin Gothic Medium" pitchFamily="34" charset="0"/>
              </a:rPr>
            </a:br>
            <a:r>
              <a:rPr lang="en-US" b="1" smtClean="0">
                <a:solidFill>
                  <a:srgbClr val="300153"/>
                </a:solidFill>
                <a:latin typeface="Franklin Gothic Medium" pitchFamily="34" charset="0"/>
              </a:rPr>
              <a:t>REPERTORY OF NATURAL  RELATIONSHIPS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CONSTRUCTION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METALS  &amp; ELEMENTS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VEGETABLE  KINGDOM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ANIMAL  KINGDOM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SARCODES</a:t>
            </a: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NOSODES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smtClean="0">
                <a:solidFill>
                  <a:srgbClr val="003300"/>
                </a:solidFill>
                <a:latin typeface="Franklin Gothic Medium" pitchFamily="34" charset="0"/>
              </a:rPr>
              <a:t>METALS  OR ELEMENTS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b="1" smtClean="0">
                <a:solidFill>
                  <a:srgbClr val="300153"/>
                </a:solidFill>
                <a:latin typeface="Times New Roman" pitchFamily="18" charset="0"/>
                <a:cs typeface="Times New Roman" pitchFamily="18" charset="0"/>
              </a:rPr>
              <a:t>Here  an alphabetical  list  of  elements  is  given  with  its  symbol &amp; atomic  wt  following element &amp; an  index no: prefix to it  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Eg:-10  Alum  27.10 etc</a:t>
            </a:r>
          </a:p>
          <a:p>
            <a:r>
              <a:rPr lang="en-US" sz="2800" b="1" smtClean="0">
                <a:solidFill>
                  <a:srgbClr val="300153"/>
                </a:solidFill>
                <a:latin typeface="Times New Roman" pitchFamily="18" charset="0"/>
                <a:cs typeface="Times New Roman" pitchFamily="18" charset="0"/>
              </a:rPr>
              <a:t>The  second list  is followed  in  order of  its  atomic  wt where G  &amp; Roman numerical means  the  group  in  which  the  particular  elements  belongs    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Eg:-G .I  Hydrogenium    1.008</a:t>
            </a:r>
          </a:p>
          <a:p>
            <a:r>
              <a:rPr lang="en-US" sz="2800" b="1" smtClean="0">
                <a:solidFill>
                  <a:srgbClr val="300153"/>
                </a:solidFill>
                <a:latin typeface="Times New Roman" pitchFamily="18" charset="0"/>
                <a:cs typeface="Times New Roman" pitchFamily="18" charset="0"/>
              </a:rPr>
              <a:t>The  third list –MENDELEFFIAN  GROUP</a:t>
            </a:r>
          </a:p>
          <a:p>
            <a:pPr>
              <a:buFont typeface="Arial" charset="0"/>
              <a:buNone/>
            </a:pPr>
            <a:r>
              <a:rPr lang="en-US" sz="2800" b="1" smtClean="0">
                <a:solidFill>
                  <a:srgbClr val="300153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Eg:-Group 1-Lithium , Natrum ,Kali  etc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solidFill>
                  <a:srgbClr val="003300"/>
                </a:solidFill>
                <a:latin typeface="Franklin Gothic Medium" pitchFamily="34" charset="0"/>
              </a:rPr>
              <a:t>VEGETABLE  KINGDOM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9088">
              <a:buFont typeface="Wingdings" pitchFamily="2" charset="2"/>
              <a:buChar char=""/>
            </a:pPr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 Alphabetical list  of  natural  botanical  orders  represented  in  the  Materia Medica.</a:t>
            </a:r>
          </a:p>
          <a:p>
            <a:pPr marL="319088" indent="-319088">
              <a:buFont typeface="Wingdings" pitchFamily="2" charset="2"/>
              <a:buChar char=""/>
            </a:pPr>
            <a:endParaRPr lang="en-US" b="1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9088" indent="-319088">
              <a:buFont typeface="Wingdings" pitchFamily="2" charset="2"/>
              <a:buChar char=""/>
            </a:pPr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 The  Number  affixed  to  each natural  order  shows   the  place   of  order  in  the  systematic  arrangement  given  in  the  succeeding  section.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solidFill>
                  <a:srgbClr val="003300"/>
                </a:solidFill>
                <a:latin typeface="Franklin Gothic Medium" pitchFamily="34" charset="0"/>
              </a:rPr>
              <a:t>ANIMAL KINGDOM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Alphabetical  list  of  natural  orders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5400" b="1" smtClean="0">
                <a:solidFill>
                  <a:srgbClr val="003300"/>
                </a:solidFill>
                <a:latin typeface="Franklin Gothic Medium" pitchFamily="34" charset="0"/>
              </a:rPr>
              <a:t>SARCODES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List  of  remedies  made   from  preparations  of  healthy  tissues  &amp; secretions .</a:t>
            </a:r>
          </a:p>
          <a:p>
            <a:endParaRPr lang="en-US" sz="2800" b="1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Preparations  of  poisonous  animals  are  not  included.</a:t>
            </a:r>
          </a:p>
          <a:p>
            <a:endParaRPr lang="en-US" sz="2800" b="1" smtClean="0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25 sarcodes - healthy  tissues  &amp; secretions  &amp;  supplementary  list  of  12  remedies  derived  or altered  tissues  &amp; secretions  as  urea,  uric acid from.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ABOUT  THE  REPERTORY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  <a:latin typeface="Tempus Sans ITC" pitchFamily="82" charset="0"/>
              </a:rPr>
              <a:t>YEAR  OF  PUBLICATION -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empus Sans ITC" pitchFamily="82" charset="0"/>
              </a:rPr>
              <a:t>1904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C00000"/>
              </a:solidFill>
              <a:latin typeface="Tempus Sans ITC" pitchFamily="82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  <a:latin typeface="Tempus Sans ITC" pitchFamily="82" charset="0"/>
              </a:rPr>
              <a:t>NO : OF REMEDIES  -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empus Sans ITC" pitchFamily="82" charset="0"/>
              </a:rPr>
              <a:t>1063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  <a:latin typeface="Tempus Sans ITC" pitchFamily="82" charset="0"/>
              </a:rPr>
              <a:t>GRADATION  -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empus Sans ITC" pitchFamily="82" charset="0"/>
              </a:rPr>
              <a:t>SINGLE  GRADE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C00000"/>
              </a:solidFill>
              <a:latin typeface="Tempus Sans ITC" pitchFamily="82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  <a:latin typeface="Tempus Sans ITC" pitchFamily="82" charset="0"/>
              </a:rPr>
              <a:t>BASED ON  -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empus Sans ITC" pitchFamily="82" charset="0"/>
              </a:rPr>
              <a:t>CLARKE  DICTIONARY  OF 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Tempus Sans ITC" pitchFamily="82" charset="0"/>
              </a:rPr>
              <a:t>PRATICAL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empus Sans ITC" pitchFamily="82" charset="0"/>
              </a:rPr>
              <a:t>  MATERIA  MEDICA.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b="1" smtClean="0">
                <a:solidFill>
                  <a:srgbClr val="003300"/>
                </a:solidFill>
                <a:latin typeface="Copperplate Gothic Bold" pitchFamily="34" charset="0"/>
              </a:rPr>
              <a:t>NOSODES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533400" y="18288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 b="1">
                <a:solidFill>
                  <a:srgbClr val="5F050B"/>
                </a:solidFill>
                <a:latin typeface="Monotype Corsiva" pitchFamily="66" charset="0"/>
              </a:rPr>
              <a:t> </a:t>
            </a:r>
            <a:r>
              <a:rPr lang="en-US" sz="3200" b="1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Nosodes  are  remedies  derived  from  the  morbid  tissues  &amp;  secretions  containing  specific  virus  of  diseases.</a:t>
            </a:r>
          </a:p>
          <a:p>
            <a:endParaRPr lang="en-US" sz="3200" b="1">
              <a:solidFill>
                <a:srgbClr val="5F050B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200" b="1">
                <a:solidFill>
                  <a:srgbClr val="5F050B"/>
                </a:solidFill>
                <a:latin typeface="Times New Roman" pitchFamily="18" charset="0"/>
                <a:cs typeface="Times New Roman" pitchFamily="18" charset="0"/>
              </a:rPr>
              <a:t> It  consists  of  18  animal  source  remedies  &amp;  4 vegetable  source remedies.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IN" sz="8000" b="1" i="1" smtClean="0">
                <a:latin typeface="Monotype Corsiva" pitchFamily="66" charset="0"/>
              </a:rPr>
              <a:t>THANK  YOU</a:t>
            </a:r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CONTENTS- (5  SECTIONS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953000"/>
          </a:xfrm>
        </p:spPr>
        <p:txBody>
          <a:bodyPr rtlCol="0"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  -1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20090" lvl="1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 to  clinical  repertory</a:t>
            </a:r>
          </a:p>
          <a:p>
            <a:pPr marL="720090" lvl="1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 repertory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  -2  </a:t>
            </a:r>
            <a:endParaRPr lang="en-US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90" lvl="1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 to  repertory  of causation</a:t>
            </a:r>
          </a:p>
          <a:p>
            <a:pPr marL="720090" lvl="1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Repertory  of  causation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  -3  </a:t>
            </a:r>
            <a:endParaRPr lang="en-US" sz="36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90" lvl="1" indent="-32004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Repertory  of 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temperaments,dispositions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constitutions &amp; states.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  - 4 </a:t>
            </a:r>
            <a:endParaRPr 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Prefatory  note  to  clinical relationships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Repertory  of  clinical  relationships</a:t>
            </a:r>
          </a:p>
          <a:p>
            <a:pPr>
              <a:buFont typeface="Wingdings" pitchFamily="2" charset="2"/>
              <a:buChar char="v"/>
            </a:pPr>
            <a:r>
              <a:rPr lang="en-US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  - 5 </a:t>
            </a:r>
            <a:endParaRPr lang="en-US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repertory  of  natural  relationships</a:t>
            </a:r>
          </a:p>
          <a:p>
            <a:pPr lvl="1">
              <a:buFont typeface="Wingdings" pitchFamily="2" charset="2"/>
              <a:buChar char="v"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Repertory  of natural  relationships.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Gadugi" pitchFamily="34" charset="0"/>
                <a:ea typeface="Gadugi" pitchFamily="34" charset="0"/>
              </a:rPr>
              <a:t>REPERTORY  OF NATURAL RELATIONSHIPS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Gadugi" pitchFamily="34" charset="0"/>
              <a:ea typeface="Gadug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5257800"/>
          </a:xfrm>
        </p:spPr>
        <p:txBody>
          <a:bodyPr rtlCol="0"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pperplate Gothic Bold" pitchFamily="34" charset="0"/>
              </a:rPr>
              <a:t>ELEMENTS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Harrington" pitchFamily="82" charset="0"/>
              </a:rPr>
              <a:t>	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Harrington" pitchFamily="82" charset="0"/>
              </a:rPr>
              <a:t>		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 ) Alphabetical  List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           B ) List  According  To  Atomic  Wt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pperplate Gothic Bold" pitchFamily="34" charset="0"/>
              </a:rPr>
              <a:t>VEGETABLE  KINGDOM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3300"/>
                </a:solidFill>
                <a:latin typeface="Harrington" pitchFamily="82" charset="0"/>
              </a:rPr>
              <a:t>	</a:t>
            </a:r>
            <a:r>
              <a:rPr lang="en-US" b="1" dirty="0" smtClean="0">
                <a:solidFill>
                  <a:srgbClr val="003300"/>
                </a:solidFill>
                <a:latin typeface="Harrington" pitchFamily="82" charset="0"/>
              </a:rPr>
              <a:t>	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 A )Alphabetical  List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                 B )Systemic Arrangement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pperplate Gothic Bold" pitchFamily="34" charset="0"/>
              </a:rPr>
              <a:t>ANIMAL  KINGDOM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3300"/>
                </a:solidFill>
                <a:latin typeface="Harrington" pitchFamily="82" charset="0"/>
              </a:rPr>
              <a:t>	</a:t>
            </a:r>
            <a:r>
              <a:rPr lang="en-US" b="1" dirty="0" smtClean="0">
                <a:solidFill>
                  <a:srgbClr val="003300"/>
                </a:solidFill>
                <a:latin typeface="Harrington" pitchFamily="82" charset="0"/>
              </a:rPr>
              <a:t>	           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 )Alphabetical  List</a:t>
            </a:r>
          </a:p>
          <a:p>
            <a:pPr marL="320040" indent="-32004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                 B )Systemic  Arrangement</a:t>
            </a:r>
            <a:endParaRPr lang="en-US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Copperplate Gothic Bold" pitchFamily="34" charset="0"/>
              </a:rPr>
              <a:t>SARCODES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Copperplate Gothic Bold" pitchFamily="34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Copperplate Gothic Bold" pitchFamily="34" charset="0"/>
              </a:rPr>
              <a:t>NOSODES</a:t>
            </a:r>
            <a:endParaRPr lang="en-US" sz="4400" b="1" dirty="0">
              <a:solidFill>
                <a:schemeClr val="accent2">
                  <a:lumMod val="50000"/>
                </a:schemeClr>
              </a:solidFill>
              <a:latin typeface="Copperplate Gothic Bold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5F050B"/>
                </a:solidFill>
                <a:latin typeface="Georgia" pitchFamily="18" charset="0"/>
              </a:rPr>
              <a:t>CLINICAL  REPERTORY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This  section  contains  numerous  clinical rubrics  or nosological  rubrics. The  change  in the fonts  of the remedies  in  this  section is not  the  gradation  of  remedies , instead   source  from  which  the remedies  have  taken 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Italics </a:t>
            </a:r>
            <a:r>
              <a:rPr lang="en-US" sz="3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indicates remedies  taken  from  prescriber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 Remedies  in  bracket ) indicates  that  it  does  not  appear  in clarke  dictionary , but it has  been  added  to  the  author’ s copy  after   the publication  of  the  dictionary.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752</Words>
  <Application>Microsoft Office PowerPoint</Application>
  <PresentationFormat>On-screen Show (4:3)</PresentationFormat>
  <Paragraphs>178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Algerian</vt:lpstr>
      <vt:lpstr>Arial</vt:lpstr>
      <vt:lpstr>Calibri</vt:lpstr>
      <vt:lpstr>Copperplate Gothic Bold</vt:lpstr>
      <vt:lpstr>Franklin Gothic Medium</vt:lpstr>
      <vt:lpstr>Gadugi</vt:lpstr>
      <vt:lpstr>Georgia</vt:lpstr>
      <vt:lpstr>Harrington</vt:lpstr>
      <vt:lpstr>Monotype Corsiva</vt:lpstr>
      <vt:lpstr>Tempus Sans ITC</vt:lpstr>
      <vt:lpstr>Times New Roman</vt:lpstr>
      <vt:lpstr>Tw Cen MT</vt:lpstr>
      <vt:lpstr>Wingdings</vt:lpstr>
      <vt:lpstr>Office Theme</vt:lpstr>
      <vt:lpstr>A  CLINICAL  REPERTORY   TO  THE  DICTIONARY  OF  MATERIA  MEDICA</vt:lpstr>
      <vt:lpstr>PowerPoint Presentation</vt:lpstr>
      <vt:lpstr>ABOUT  THE  REPERTORY</vt:lpstr>
      <vt:lpstr>CONTENTS- (5  SECTIONS )</vt:lpstr>
      <vt:lpstr>PowerPoint Presentation</vt:lpstr>
      <vt:lpstr>REPERTORY  OF NATURAL RELATIONSHIPS</vt:lpstr>
      <vt:lpstr>PowerPoint Presentation</vt:lpstr>
      <vt:lpstr>CLINICAL  REPERTORY</vt:lpstr>
      <vt:lpstr>PowerPoint Presentation</vt:lpstr>
      <vt:lpstr>CONSTRUCTION</vt:lpstr>
      <vt:lpstr>PowerPoint Presentation</vt:lpstr>
      <vt:lpstr>MERITS</vt:lpstr>
      <vt:lpstr>REPERTORY OF CAUSATION</vt:lpstr>
      <vt:lpstr>CONSTRUCTION  OF THE REPERTORY</vt:lpstr>
      <vt:lpstr>PowerPoint Presentation</vt:lpstr>
      <vt:lpstr>MERITS</vt:lpstr>
      <vt:lpstr>   REPERTORY  OF TEMPERAMENTS , DISPOSITION, CONSTITUTION  &amp;  STATES</vt:lpstr>
      <vt:lpstr> CONSTRUCTION  OF  REPERTORY </vt:lpstr>
      <vt:lpstr>DEPENDING  ON  CONDITION</vt:lpstr>
      <vt:lpstr>DEPENDING ON CONSTITUTION</vt:lpstr>
      <vt:lpstr> DEPENDING  ON  DIATHESIS </vt:lpstr>
      <vt:lpstr> DEPENDING ON DISPOSITION </vt:lpstr>
      <vt:lpstr>DEPENDING ON TEMPERAMENT</vt:lpstr>
      <vt:lpstr>CLINICAL RELATIONSHIPS (TABULAR FORM )</vt:lpstr>
      <vt:lpstr> REPERTORY OF NATURAL  RELATIONSHIPS</vt:lpstr>
      <vt:lpstr>METALS  OR ELEMENTS</vt:lpstr>
      <vt:lpstr>VEGETABLE  KINGDOM</vt:lpstr>
      <vt:lpstr>ANIMAL KINGDOM</vt:lpstr>
      <vt:lpstr>SARCODES</vt:lpstr>
      <vt:lpstr>NOSODES</vt:lpstr>
      <vt:lpstr>THANK 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CLINICAL  REPERTORY   TO  THE  DICTIONARY  OF  MATERIA  MEDICA</dc:title>
  <dc:creator>New</dc:creator>
  <cp:lastModifiedBy>Lib Lab One</cp:lastModifiedBy>
  <cp:revision>3</cp:revision>
  <dcterms:created xsi:type="dcterms:W3CDTF">2019-08-08T08:03:25Z</dcterms:created>
  <dcterms:modified xsi:type="dcterms:W3CDTF">2019-12-30T03:01:08Z</dcterms:modified>
</cp:coreProperties>
</file>